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306" r:id="rId4"/>
    <p:sldId id="320" r:id="rId5"/>
    <p:sldId id="321" r:id="rId6"/>
    <p:sldId id="309" r:id="rId7"/>
    <p:sldId id="307" r:id="rId8"/>
    <p:sldId id="311" r:id="rId9"/>
    <p:sldId id="308" r:id="rId10"/>
    <p:sldId id="316" r:id="rId11"/>
    <p:sldId id="317" r:id="rId12"/>
    <p:sldId id="312" r:id="rId13"/>
    <p:sldId id="322" r:id="rId14"/>
    <p:sldId id="319" r:id="rId15"/>
    <p:sldId id="313" r:id="rId16"/>
    <p:sldId id="314" r:id="rId17"/>
    <p:sldId id="315" r:id="rId18"/>
    <p:sldId id="318" r:id="rId19"/>
    <p:sldId id="323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4" autoAdjust="0"/>
    <p:restoredTop sz="94670" autoAdjust="0"/>
  </p:normalViewPr>
  <p:slideViewPr>
    <p:cSldViewPr>
      <p:cViewPr varScale="1">
        <p:scale>
          <a:sx n="64" d="100"/>
          <a:sy n="64" d="100"/>
        </p:scale>
        <p:origin x="12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375" y="0"/>
            <a:ext cx="2945712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8683427-CF5E-4489-A025-1BDFFCDDD88F}" type="datetimeFigureOut">
              <a:rPr lang="zh-TW" altLang="en-US" smtClean="0"/>
              <a:pPr/>
              <a:t>2020/1/10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712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375" y="9428323"/>
            <a:ext cx="2945712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1A974C93-5A3C-4F3C-85FC-2C6AA90D0F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29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12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375" y="0"/>
            <a:ext cx="2945712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421CD45-3235-4B35-A412-275924B89BE9}" type="datetimeFigureOut">
              <a:rPr lang="zh-TW" altLang="en-US" smtClean="0"/>
              <a:pPr/>
              <a:t>2020/1/10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292" y="4714956"/>
            <a:ext cx="5439092" cy="4467383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323"/>
            <a:ext cx="2945712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375" y="9428323"/>
            <a:ext cx="2945712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8F6C2BDE-DB67-4A34-9D53-3AF38D69E3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71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20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931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946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972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53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740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326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560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34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497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70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00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93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336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76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148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99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622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C2BDE-DB67-4A34-9D53-3AF38D69E32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39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044727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4802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03926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83430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94863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4491034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5502439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800081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785905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650807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102368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07D94B9-5581-4D17-818A-88B2B8159FF9}" type="datetime1">
              <a:rPr lang="en-US" altLang="zh-TW" smtClean="0"/>
              <a:pPr>
                <a:defRPr/>
              </a:pPr>
              <a:t>1/10/2020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AD03329-597F-47ED-A3BA-CBD50A82BFA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4302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tea.org/cambridge/cef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/>
          <p:cNvSpPr>
            <a:spLocks noGrp="1"/>
          </p:cNvSpPr>
          <p:nvPr>
            <p:ph type="subTitle" idx="1"/>
          </p:nvPr>
        </p:nvSpPr>
        <p:spPr>
          <a:xfrm>
            <a:off x="1008312" y="2276872"/>
            <a:ext cx="7561262" cy="129540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國立臺灣藝術大學</a:t>
            </a:r>
            <a:endParaRPr lang="en-US" altLang="zh-TW" sz="3600" b="1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en-US" altLang="zh-TW" sz="36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109</a:t>
            </a:r>
            <a:r>
              <a:rPr lang="zh-TW" altLang="zh-TW" sz="36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學年</a:t>
            </a:r>
            <a:r>
              <a:rPr lang="zh-TW" altLang="zh-TW" sz="3600" b="1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度師資培育</a:t>
            </a:r>
            <a:r>
              <a:rPr lang="zh-TW" altLang="zh-TW" sz="36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公費生甄選</a:t>
            </a:r>
            <a:r>
              <a:rPr lang="zh-TW" altLang="en-US" sz="36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說明會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41381-7658-41F6-A24C-93D58276054F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987824" y="3953477"/>
            <a:ext cx="5904941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時間：</a:t>
            </a: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109.1.10(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五</a:t>
            </a:r>
            <a:r>
              <a:rPr lang="en-US" altLang="zh-TW" sz="2800" b="1" dirty="0">
                <a:latin typeface="Adobe 繁黑體 Std B" pitchFamily="34" charset="-120"/>
                <a:ea typeface="Adobe 繁黑體 Std B" pitchFamily="34" charset="-120"/>
                <a:cs typeface="+mj-cs"/>
              </a:rPr>
              <a:t>) </a:t>
            </a: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10:00-11:00</a:t>
            </a:r>
          </a:p>
          <a:p>
            <a:pPr>
              <a:defRPr/>
            </a:pP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地點</a:t>
            </a:r>
            <a:r>
              <a:rPr lang="zh-TW" altLang="en-US" sz="2800" b="1" dirty="0">
                <a:latin typeface="Adobe 繁黑體 Std B" pitchFamily="34" charset="-120"/>
                <a:ea typeface="Adobe 繁黑體 Std B" pitchFamily="34" charset="-120"/>
                <a:cs typeface="+mj-cs"/>
              </a:rPr>
              <a:t>：教研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大樓</a:t>
            </a:r>
            <a:r>
              <a:rPr lang="en-US" altLang="zh-TW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503</a:t>
            </a:r>
            <a:r>
              <a:rPr lang="zh-TW" altLang="en-US" sz="2800" b="1" dirty="0" smtClean="0">
                <a:latin typeface="Adobe 繁黑體 Std B" pitchFamily="34" charset="-120"/>
                <a:ea typeface="Adobe 繁黑體 Std B" pitchFamily="34" charset="-120"/>
                <a:cs typeface="+mj-cs"/>
              </a:rPr>
              <a:t>教室</a:t>
            </a:r>
            <a:endParaRPr lang="en-US" altLang="zh-TW" sz="2800" b="1" dirty="0">
              <a:latin typeface="Adobe 繁黑體 Std B" pitchFamily="34" charset="-120"/>
              <a:ea typeface="Adobe 繁黑體 Std B" pitchFamily="34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887962" y="2852936"/>
            <a:ext cx="5724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公費生在校補助公費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80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861687" y="231169"/>
            <a:ext cx="7633742" cy="1492132"/>
          </a:xfrm>
        </p:spPr>
        <p:txBody>
          <a:bodyPr/>
          <a:lstStyle/>
          <a:p>
            <a:r>
              <a:rPr lang="zh-TW" altLang="zh-TW" dirty="0"/>
              <a:t>師資培育公費生公費待遇項目及標準表</a:t>
            </a:r>
            <a:r>
              <a:rPr lang="en-US" altLang="zh-TW" dirty="0"/>
              <a:t>(</a:t>
            </a:r>
            <a:r>
              <a:rPr lang="zh-TW" altLang="zh-TW" dirty="0"/>
              <a:t>核定本</a:t>
            </a:r>
            <a:r>
              <a:rPr lang="en-US" altLang="zh-TW" dirty="0"/>
              <a:t>)</a:t>
            </a:r>
            <a:endParaRPr lang="zh-TW" altLang="en-US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5576" y="4437111"/>
            <a:ext cx="7845965" cy="186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50127"/>
              </p:ext>
            </p:extLst>
          </p:nvPr>
        </p:nvGraphicFramePr>
        <p:xfrm>
          <a:off x="816571" y="1757711"/>
          <a:ext cx="7818438" cy="476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261">
                  <a:extLst>
                    <a:ext uri="{9D8B030D-6E8A-4147-A177-3AD203B41FA5}">
                      <a16:colId xmlns:a16="http://schemas.microsoft.com/office/drawing/2014/main" val="1032713848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168988814"/>
                    </a:ext>
                  </a:extLst>
                </a:gridCol>
                <a:gridCol w="2190801">
                  <a:extLst>
                    <a:ext uri="{9D8B030D-6E8A-4147-A177-3AD203B41FA5}">
                      <a16:colId xmlns:a16="http://schemas.microsoft.com/office/drawing/2014/main" val="1682833016"/>
                    </a:ext>
                  </a:extLst>
                </a:gridCol>
              </a:tblGrid>
              <a:tr h="64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項目名稱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核定標準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備註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1080293"/>
                  </a:ext>
                </a:extLst>
              </a:tr>
              <a:tr h="64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一、制服費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每年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2,000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本表准自</a:t>
                      </a:r>
                      <a:r>
                        <a:rPr lang="en-US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86</a:t>
                      </a:r>
                      <a:r>
                        <a:rPr lang="zh-TW" altLang="zh-TW" sz="14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年度起實施，所需經費應在本院核定貴部主管歲出額度範圍內循預算程序辦理。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493738"/>
                  </a:ext>
                </a:extLst>
              </a:tr>
              <a:tr h="64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二、書籍費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每年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3,000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89698"/>
                  </a:ext>
                </a:extLst>
              </a:tr>
              <a:tr h="1018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三、學雜費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每學期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師資培育法修正施行前已入學之公費生，按原減免方式辦理。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  <a:buFont typeface="+mj-ea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師資培育法修正施行後入學之公費生，按各學期學雜費收費標準受領。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567156"/>
                  </a:ext>
                </a:extLst>
              </a:tr>
              <a:tr h="64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四、住宿費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每學期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辦理方式同三之規定。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012818"/>
                  </a:ext>
                </a:extLst>
              </a:tr>
              <a:tr h="396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五、教育實習參觀費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3,000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畢業學年</a:t>
                      </a:r>
                      <a:r>
                        <a:rPr lang="zh-TW" sz="1400" kern="100" dirty="0" smtClean="0">
                          <a:effectLst/>
                          <a:latin typeface="+mn-ea"/>
                          <a:ea typeface="+mn-ea"/>
                        </a:rPr>
                        <a:t>上學期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06026"/>
                  </a:ext>
                </a:extLst>
              </a:tr>
              <a:tr h="640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六、生活津貼</a:t>
                      </a:r>
                      <a:r>
                        <a:rPr lang="en-US" sz="1400" kern="100" dirty="0" smtClean="0">
                          <a:effectLst/>
                          <a:latin typeface="+mn-ea"/>
                          <a:ea typeface="+mn-ea"/>
                        </a:rPr>
                        <a:t>: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sz="1400" kern="100" dirty="0" smtClean="0">
                          <a:effectLst/>
                          <a:latin typeface="+mn-ea"/>
                          <a:ea typeface="+mn-ea"/>
                        </a:rPr>
                        <a:t>主食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費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每月</a:t>
                      </a:r>
                      <a:r>
                        <a:rPr lang="en-US" sz="1400" kern="10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sz="1400" kern="100" dirty="0" smtClean="0">
                          <a:effectLst/>
                          <a:latin typeface="+mn-ea"/>
                          <a:ea typeface="+mn-ea"/>
                        </a:rPr>
                        <a:t>副食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費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每月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糙米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公斤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折算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728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元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2,800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元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20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2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95736" y="2852936"/>
            <a:ext cx="51090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公費生之權利義務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23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9712" y="2204864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</a:rPr>
              <a:t>本次甄選公費生需修習</a:t>
            </a:r>
            <a:r>
              <a:rPr lang="en-US" altLang="zh-TW" sz="4800" b="1" dirty="0" smtClean="0">
                <a:latin typeface="微軟正黑體" panose="020B0604030504040204" pitchFamily="34" charset="-120"/>
              </a:rPr>
              <a:t>108</a:t>
            </a:r>
            <a:r>
              <a:rPr lang="zh-TW" altLang="en-US" sz="4800" b="1" dirty="0" smtClean="0">
                <a:latin typeface="微軟正黑體" panose="020B0604030504040204" pitchFamily="34" charset="-120"/>
              </a:rPr>
              <a:t>學年核定師資職前教育專業課程及專門課程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61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95736" y="1916832"/>
            <a:ext cx="6232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</a:rPr>
              <a:t>公費生取得教師證書後</a:t>
            </a:r>
            <a:r>
              <a:rPr lang="zh-TW" altLang="en-US" sz="4800" b="1" dirty="0" smtClean="0">
                <a:latin typeface="微軟正黑體" panose="020B0604030504040204" pitchFamily="34" charset="-120"/>
              </a:rPr>
              <a:t>，應</a:t>
            </a:r>
            <a:r>
              <a:rPr lang="zh-TW" altLang="en-US" sz="4800" b="1" dirty="0">
                <a:latin typeface="微軟正黑體" panose="020B0604030504040204" pitchFamily="34" charset="-120"/>
              </a:rPr>
              <a:t>於分發學校連續服務</a:t>
            </a:r>
            <a:r>
              <a:rPr lang="zh-TW" altLang="en-US" sz="4800" b="1" dirty="0" smtClean="0">
                <a:latin typeface="微軟正黑體" panose="020B0604030504040204" pitchFamily="34" charset="-120"/>
              </a:rPr>
              <a:t>，其</a:t>
            </a:r>
            <a:r>
              <a:rPr lang="zh-TW" altLang="en-US" sz="4800" b="1" dirty="0">
                <a:latin typeface="微軟正黑體" panose="020B0604030504040204" pitchFamily="34" charset="-120"/>
              </a:rPr>
              <a:t>最低服務年限不得</a:t>
            </a:r>
            <a:r>
              <a:rPr lang="zh-TW" altLang="en-US" sz="4800" b="1" dirty="0">
                <a:solidFill>
                  <a:srgbClr val="0070C0"/>
                </a:solidFill>
                <a:latin typeface="微軟正黑體" panose="020B0604030504040204" pitchFamily="34" charset="-120"/>
              </a:rPr>
              <a:t>少於</a:t>
            </a:r>
            <a:r>
              <a:rPr lang="zh-TW" altLang="en-US" sz="4800" b="1" dirty="0" smtClean="0">
                <a:solidFill>
                  <a:srgbClr val="0070C0"/>
                </a:solidFill>
                <a:latin typeface="微軟正黑體" panose="020B0604030504040204" pitchFamily="34" charset="-120"/>
              </a:rPr>
              <a:t>六年</a:t>
            </a:r>
            <a:r>
              <a:rPr lang="zh-TW" altLang="en-US" sz="4800" b="1" dirty="0">
                <a:latin typeface="微軟正黑體" panose="020B0604030504040204" pitchFamily="34" charset="-120"/>
              </a:rPr>
              <a:t>。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31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公費生</a:t>
            </a:r>
            <a:r>
              <a:rPr lang="zh-TW" altLang="en-US" b="1" dirty="0">
                <a:solidFill>
                  <a:srgbClr val="0070C0"/>
                </a:solidFill>
              </a:rPr>
              <a:t>修業期間</a:t>
            </a:r>
            <a:r>
              <a:rPr lang="zh-TW" altLang="en-US" b="1" dirty="0"/>
              <a:t>有下列情形之一者，應終止公費受領，並喪失接受分發之權利：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5576" y="4437111"/>
            <a:ext cx="7845965" cy="186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38758" y="2636912"/>
            <a:ext cx="7818014" cy="374384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+mn-ea"/>
              </a:rPr>
              <a:t>學業</a:t>
            </a:r>
            <a:r>
              <a:rPr lang="zh-TW" altLang="en-US" dirty="0">
                <a:latin typeface="+mn-ea"/>
              </a:rPr>
              <a:t>總平均成績，連續二學期未達班級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排名前百分之三十</a:t>
            </a:r>
            <a:r>
              <a:rPr lang="zh-TW" altLang="en-US" dirty="0">
                <a:latin typeface="+mn-ea"/>
              </a:rPr>
              <a:t>。但成績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達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八十分，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不在此限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每學期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操行成績達</a:t>
            </a:r>
            <a:r>
              <a:rPr lang="en-US" altLang="zh-TW" b="1" dirty="0" smtClean="0">
                <a:solidFill>
                  <a:srgbClr val="0070C0"/>
                </a:solidFill>
                <a:latin typeface="+mn-ea"/>
              </a:rPr>
              <a:t>80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分以上</a:t>
            </a:r>
            <a:r>
              <a:rPr lang="zh-TW" altLang="en-US" dirty="0" smtClean="0">
                <a:latin typeface="+mn-ea"/>
              </a:rPr>
              <a:t>，未受記過以上處分。</a:t>
            </a:r>
            <a:endParaRPr lang="en-US" altLang="zh-TW" dirty="0" smtClean="0">
              <a:latin typeface="+mn-ea"/>
            </a:endParaRPr>
          </a:p>
          <a:p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畢業前</a:t>
            </a:r>
            <a:r>
              <a:rPr lang="zh-TW" altLang="en-US" dirty="0">
                <a:latin typeface="+mn-ea"/>
              </a:rPr>
              <a:t>未取得符合歐洲語言學習、教學、評量共同參考架構（</a:t>
            </a:r>
            <a:r>
              <a:rPr lang="en-US" altLang="zh-TW" dirty="0">
                <a:latin typeface="+mn-ea"/>
              </a:rPr>
              <a:t>Common </a:t>
            </a:r>
            <a:r>
              <a:rPr lang="en-US" altLang="zh-TW" dirty="0" err="1" smtClean="0">
                <a:latin typeface="+mn-ea"/>
              </a:rPr>
              <a:t>EuropeanFramework</a:t>
            </a:r>
            <a:r>
              <a:rPr lang="en-US" altLang="zh-TW" dirty="0" smtClean="0">
                <a:latin typeface="+mn-ea"/>
              </a:rPr>
              <a:t> </a:t>
            </a:r>
            <a:r>
              <a:rPr lang="en-US" altLang="zh-TW" dirty="0">
                <a:latin typeface="+mn-ea"/>
              </a:rPr>
              <a:t>of Reference for </a:t>
            </a:r>
            <a:r>
              <a:rPr lang="en-US" altLang="zh-TW" dirty="0" err="1" smtClean="0">
                <a:latin typeface="+mn-ea"/>
              </a:rPr>
              <a:t>anguages</a:t>
            </a:r>
            <a:r>
              <a:rPr lang="zh-TW" altLang="en-US" dirty="0">
                <a:latin typeface="+mn-ea"/>
              </a:rPr>
              <a:t>：</a:t>
            </a:r>
            <a:r>
              <a:rPr lang="en-US" altLang="zh-TW" dirty="0">
                <a:latin typeface="+mn-ea"/>
              </a:rPr>
              <a:t>learning, teaching, assessment</a:t>
            </a:r>
            <a:r>
              <a:rPr lang="zh-TW" altLang="en-US" dirty="0">
                <a:latin typeface="+mn-ea"/>
              </a:rPr>
              <a:t>）</a:t>
            </a:r>
            <a:r>
              <a:rPr lang="en-US" altLang="zh-TW" b="1" dirty="0">
                <a:solidFill>
                  <a:srgbClr val="0070C0"/>
                </a:solidFill>
                <a:latin typeface="+mn-ea"/>
              </a:rPr>
              <a:t>B1 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級</a:t>
            </a:r>
            <a:r>
              <a:rPr lang="zh-TW" altLang="en-US" b="1" dirty="0" smtClean="0">
                <a:solidFill>
                  <a:srgbClr val="0070C0"/>
                </a:solidFill>
                <a:latin typeface="+mn-ea"/>
              </a:rPr>
              <a:t>以上英語</a:t>
            </a:r>
            <a:r>
              <a:rPr lang="zh-TW" altLang="en-US" b="1" dirty="0">
                <a:solidFill>
                  <a:srgbClr val="0070C0"/>
                </a:solidFill>
                <a:latin typeface="+mn-ea"/>
              </a:rPr>
              <a:t>相關</a:t>
            </a:r>
            <a:r>
              <a:rPr lang="zh-TW" altLang="en-US" dirty="0">
                <a:latin typeface="+mn-ea"/>
              </a:rPr>
              <a:t>考試檢定及格證書。但有下列情形之一者，不在此限</a:t>
            </a:r>
            <a:r>
              <a:rPr lang="zh-TW" altLang="en-US" dirty="0" smtClean="0">
                <a:latin typeface="+mn-ea"/>
              </a:rPr>
              <a:t>：</a:t>
            </a:r>
            <a:endParaRPr lang="en-US" altLang="zh-TW" dirty="0" smtClean="0">
              <a:latin typeface="+mn-ea"/>
            </a:endParaRPr>
          </a:p>
          <a:p>
            <a:pPr marL="800100" lvl="1" indent="-342900">
              <a:buFont typeface="+mj-lt"/>
              <a:buAutoNum type="arabicParenR"/>
            </a:pPr>
            <a:r>
              <a:rPr lang="zh-TW" altLang="en-US" dirty="0" smtClean="0">
                <a:latin typeface="+mn-ea"/>
              </a:rPr>
              <a:t>離島</a:t>
            </a:r>
            <a:r>
              <a:rPr lang="zh-TW" altLang="en-US" dirty="0">
                <a:latin typeface="+mn-ea"/>
              </a:rPr>
              <a:t>地區公費生取得 </a:t>
            </a:r>
            <a:r>
              <a:rPr lang="en-US" altLang="zh-TW" dirty="0">
                <a:latin typeface="+mn-ea"/>
              </a:rPr>
              <a:t>A2 </a:t>
            </a:r>
            <a:r>
              <a:rPr lang="zh-TW" altLang="en-US" dirty="0">
                <a:latin typeface="+mn-ea"/>
              </a:rPr>
              <a:t>級以上英語相關考試檢定及格證書。</a:t>
            </a:r>
          </a:p>
          <a:p>
            <a:pPr marL="800100" lvl="1" indent="-342900">
              <a:buFont typeface="+mj-lt"/>
              <a:buAutoNum type="arabicParenR"/>
            </a:pPr>
            <a:r>
              <a:rPr lang="zh-TW" altLang="en-US" dirty="0" smtClean="0">
                <a:latin typeface="+mn-ea"/>
              </a:rPr>
              <a:t>原住民</a:t>
            </a:r>
            <a:r>
              <a:rPr lang="zh-TW" altLang="en-US" dirty="0">
                <a:latin typeface="+mn-ea"/>
              </a:rPr>
              <a:t>籍公費生。</a:t>
            </a: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1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公費生</a:t>
            </a:r>
            <a:r>
              <a:rPr lang="zh-TW" altLang="en-US" b="1" dirty="0">
                <a:solidFill>
                  <a:srgbClr val="0070C0"/>
                </a:solidFill>
              </a:rPr>
              <a:t>修業期間</a:t>
            </a:r>
            <a:r>
              <a:rPr lang="zh-TW" altLang="en-US" b="1" dirty="0"/>
              <a:t>有下列情形之一者，應終止公費受領，並喪失接受分發之權利：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38758" y="2708920"/>
            <a:ext cx="7809706" cy="2880320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每學年義務輔導學習弱勢、經濟弱勢或區域弱勢學生，未達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七十二小時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實地學習另計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畢業</a:t>
            </a:r>
            <a:r>
              <a:rPr lang="zh-TW" altLang="en-US" sz="2800" dirty="0"/>
              <a:t>前未通過教學演示。 </a:t>
            </a:r>
            <a:endParaRPr lang="en-US" altLang="zh-TW" sz="2800" dirty="0" smtClean="0"/>
          </a:p>
          <a:p>
            <a:r>
              <a:rPr lang="zh-TW" altLang="en-US" sz="2800" dirty="0"/>
              <a:t>畢業前未符合中央、直轄市、縣（市）主管機關教育專業知能需求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095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各級英語認證與歐洲共同語言能力分級架構對照表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50347" y="1988839"/>
            <a:ext cx="7818014" cy="43868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47385"/>
            <a:ext cx="7607691" cy="330852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38500" y="2258280"/>
            <a:ext cx="6341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hlinkClick r:id="rId4"/>
              </a:rPr>
              <a:t>http://www.iltea.org/cambridge/cef.htm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827584" y="4077072"/>
            <a:ext cx="7607691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0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917721" y="313563"/>
            <a:ext cx="7521674" cy="2542559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公費生有下列情形之一者，應終止公費受領，償還已受領之全部公費，並喪失</a:t>
            </a:r>
            <a:r>
              <a:rPr lang="zh-TW" altLang="en-US" b="1" dirty="0" smtClean="0"/>
              <a:t>接受</a:t>
            </a:r>
            <a:r>
              <a:rPr lang="zh-TW" altLang="en-US" b="1" dirty="0"/>
              <a:t>分發之權利：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5576" y="4437111"/>
            <a:ext cx="7845965" cy="186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38758" y="2924944"/>
            <a:ext cx="7521674" cy="3450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>
                <a:latin typeface="+mn-ea"/>
              </a:rPr>
              <a:t>公費生有下列情形之一者，應終止公費受領，償還已受領之全部公費，並喪失</a:t>
            </a:r>
            <a:r>
              <a:rPr lang="zh-TW" altLang="en-US" dirty="0" smtClean="0">
                <a:latin typeface="+mn-ea"/>
              </a:rPr>
              <a:t>接受</a:t>
            </a:r>
            <a:r>
              <a:rPr lang="zh-TW" altLang="en-US" dirty="0">
                <a:latin typeface="+mn-ea"/>
              </a:rPr>
              <a:t>分發之權利：</a:t>
            </a:r>
          </a:p>
          <a:p>
            <a:r>
              <a:rPr lang="zh-TW" altLang="en-US" dirty="0" smtClean="0">
                <a:latin typeface="+mn-ea"/>
              </a:rPr>
              <a:t>修業</a:t>
            </a:r>
            <a:r>
              <a:rPr lang="zh-TW" altLang="en-US" dirty="0">
                <a:latin typeface="+mn-ea"/>
              </a:rPr>
              <a:t>期間，因轉學、轉系而喪失公費生資格或放棄公費、被勒令退學、</a:t>
            </a:r>
            <a:r>
              <a:rPr lang="zh-TW" altLang="en-US" dirty="0" smtClean="0">
                <a:latin typeface="+mn-ea"/>
              </a:rPr>
              <a:t>開除學籍</a:t>
            </a:r>
            <a:r>
              <a:rPr lang="zh-TW" altLang="en-US" dirty="0">
                <a:latin typeface="+mn-ea"/>
              </a:rPr>
              <a:t>或無故不就學</a:t>
            </a:r>
            <a:r>
              <a:rPr lang="zh-TW" altLang="en-US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en-US" dirty="0" smtClean="0">
                <a:latin typeface="+mn-ea"/>
              </a:rPr>
              <a:t>因</a:t>
            </a:r>
            <a:r>
              <a:rPr lang="zh-TW" altLang="en-US" dirty="0">
                <a:latin typeface="+mn-ea"/>
              </a:rPr>
              <a:t>重大疾病或事故以外之其他理由辦理休學，致喪失公費生資格。</a:t>
            </a:r>
          </a:p>
          <a:p>
            <a:r>
              <a:rPr lang="zh-TW" altLang="en-US" dirty="0" smtClean="0">
                <a:latin typeface="+mn-ea"/>
              </a:rPr>
              <a:t>取得</a:t>
            </a:r>
            <a:r>
              <a:rPr lang="zh-TW" altLang="en-US" dirty="0">
                <a:latin typeface="+mn-ea"/>
              </a:rPr>
              <a:t>教師證書經通知分發報到，逾期不報到致撤銷分發。公費生分發</a:t>
            </a:r>
            <a:r>
              <a:rPr lang="zh-TW" altLang="en-US" dirty="0" smtClean="0">
                <a:latin typeface="+mn-ea"/>
              </a:rPr>
              <a:t>任教後</a:t>
            </a:r>
            <a:r>
              <a:rPr lang="zh-TW" altLang="en-US" dirty="0">
                <a:latin typeface="+mn-ea"/>
              </a:rPr>
              <a:t>，未依規定年限連續服務滿三年者，應償還已受領之全部公費；已連續</a:t>
            </a:r>
            <a:r>
              <a:rPr lang="zh-TW" altLang="en-US" dirty="0" smtClean="0">
                <a:latin typeface="+mn-ea"/>
              </a:rPr>
              <a:t>服務</a:t>
            </a:r>
            <a:r>
              <a:rPr lang="zh-TW" altLang="en-US" dirty="0">
                <a:latin typeface="+mn-ea"/>
              </a:rPr>
              <a:t>三年以上未滿應服務年數者，依其未服務之年月數比例償還已受領之</a:t>
            </a:r>
            <a:r>
              <a:rPr lang="zh-TW" altLang="en-US" dirty="0" smtClean="0">
                <a:latin typeface="+mn-ea"/>
              </a:rPr>
              <a:t>公費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 前項未服務年月數不滿一月者，以一月計。</a:t>
            </a: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 培育公費生之師資培育之大學負追繳公費生應償還公費之義務。</a:t>
            </a:r>
          </a:p>
        </p:txBody>
      </p:sp>
    </p:spTree>
    <p:extLst>
      <p:ext uri="{BB962C8B-B14F-4D97-AF65-F5344CB8AC3E}">
        <p14:creationId xmlns:p14="http://schemas.microsoft.com/office/powerpoint/2010/main" val="36711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95736" y="1916832"/>
            <a:ext cx="6232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分發前務必完成各縣市政府及法規要件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35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91209" y="2348880"/>
            <a:ext cx="559480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4800" b="1" dirty="0" smtClean="0">
                <a:latin typeface="微軟正黑體" panose="020B0604030504040204" pitchFamily="34" charset="-120"/>
              </a:rPr>
              <a:t>學年</a:t>
            </a:r>
            <a:r>
              <a:rPr lang="zh-TW" altLang="en-US" sz="4800" b="1" dirty="0">
                <a:latin typeface="微軟正黑體" panose="020B0604030504040204" pitchFamily="34" charset="-120"/>
              </a:rPr>
              <a:t>度師資</a:t>
            </a:r>
            <a:r>
              <a:rPr lang="zh-TW" altLang="en-US" sz="4800" b="1" dirty="0" smtClean="0">
                <a:latin typeface="微軟正黑體" panose="020B0604030504040204" pitchFamily="34" charset="-120"/>
              </a:rPr>
              <a:t>培育</a:t>
            </a:r>
            <a:endParaRPr lang="en-US" altLang="zh-TW" sz="4800" b="1" dirty="0" smtClean="0">
              <a:latin typeface="微軟正黑體" panose="020B0604030504040204" pitchFamily="34" charset="-120"/>
            </a:endParaRPr>
          </a:p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</a:rPr>
              <a:t>公費生甄選</a:t>
            </a:r>
            <a:endParaRPr lang="en-US" altLang="zh-TW" sz="4800" b="1" dirty="0" smtClean="0">
              <a:latin typeface="微軟正黑體" panose="020B0604030504040204" pitchFamily="34" charset="-120"/>
            </a:endParaRPr>
          </a:p>
          <a:p>
            <a:pPr algn="ctr"/>
            <a:r>
              <a:rPr lang="zh-TW" altLang="en-US" sz="4800" b="1" dirty="0" smtClean="0">
                <a:latin typeface="微軟正黑體" panose="020B0604030504040204" pitchFamily="34" charset="-120"/>
              </a:rPr>
              <a:t>內容</a:t>
            </a:r>
            <a:r>
              <a:rPr lang="zh-TW" altLang="en-US" sz="4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甄選名額</a:t>
            </a:r>
            <a:r>
              <a:rPr lang="en-US" altLang="zh-TW" b="1" dirty="0" smtClean="0"/>
              <a:t>(4</a:t>
            </a:r>
            <a:r>
              <a:rPr lang="zh-TW" altLang="en-US" b="1" dirty="0" smtClean="0"/>
              <a:t>名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3813"/>
              </p:ext>
            </p:extLst>
          </p:nvPr>
        </p:nvGraphicFramePr>
        <p:xfrm>
          <a:off x="938758" y="1196752"/>
          <a:ext cx="7449665" cy="4827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793">
                  <a:extLst>
                    <a:ext uri="{9D8B030D-6E8A-4147-A177-3AD203B41FA5}">
                      <a16:colId xmlns:a16="http://schemas.microsoft.com/office/drawing/2014/main" val="3187045617"/>
                    </a:ext>
                  </a:extLst>
                </a:gridCol>
                <a:gridCol w="528925">
                  <a:extLst>
                    <a:ext uri="{9D8B030D-6E8A-4147-A177-3AD203B41FA5}">
                      <a16:colId xmlns:a16="http://schemas.microsoft.com/office/drawing/2014/main" val="3754432513"/>
                    </a:ext>
                  </a:extLst>
                </a:gridCol>
                <a:gridCol w="1379678">
                  <a:extLst>
                    <a:ext uri="{9D8B030D-6E8A-4147-A177-3AD203B41FA5}">
                      <a16:colId xmlns:a16="http://schemas.microsoft.com/office/drawing/2014/main" val="101474370"/>
                    </a:ext>
                  </a:extLst>
                </a:gridCol>
                <a:gridCol w="5140269">
                  <a:extLst>
                    <a:ext uri="{9D8B030D-6E8A-4147-A177-3AD203B41FA5}">
                      <a16:colId xmlns:a16="http://schemas.microsoft.com/office/drawing/2014/main" val="4225536727"/>
                    </a:ext>
                  </a:extLst>
                </a:gridCol>
              </a:tblGrid>
              <a:tr h="113155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項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甄選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名額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分發學年度、分發縣市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學校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申請資格與畢業前應取得之附加條件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969693"/>
                  </a:ext>
                </a:extLst>
              </a:tr>
              <a:tr h="13578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111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學年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分發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新竹市立培英國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中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特殊地區）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限本校舞蹈學系所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畢業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前完成第一專長國民中學「藝術領域表演藝術專長」及第二專長中等學校「藝術領域視覺藝術專長與藝術領域美術科」。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7619408"/>
                  </a:ext>
                </a:extLst>
              </a:tr>
              <a:tr h="2263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sz="1400" kern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111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學年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分發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嘉義市崇文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國小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特殊地區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限本校舞蹈學系所</a:t>
                      </a:r>
                      <a:r>
                        <a:rPr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TW" sz="1400" kern="1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目前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修習教育學程在學師資生，畢業修畢國小學程</a:t>
                      </a:r>
                      <a:r>
                        <a:rPr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TW" sz="1400" kern="1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修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習輔導知能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學分</a:t>
                      </a:r>
                      <a:r>
                        <a:rPr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。</a:t>
                      </a:r>
                      <a:endParaRPr lang="en-US" altLang="zh-TW" sz="1400" kern="1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畢業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前通過國民小學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國、數、社、自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領域學科知能評量，至少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科達「精熟」級，其餘達「基礎」級。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2690588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938757" y="5969761"/>
            <a:ext cx="7449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b="1" kern="100" dirty="0">
                <a:solidFill>
                  <a:srgbClr val="FF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※具備公費甄選資格且能完成縣市所訂定之條件，並於分發年度前畢業、通過教檢完成實習並取得教師證。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88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甄選名額</a:t>
            </a:r>
            <a:r>
              <a:rPr lang="en-US" altLang="zh-TW" b="1" dirty="0"/>
              <a:t>(4</a:t>
            </a:r>
            <a:r>
              <a:rPr lang="zh-TW" altLang="en-US" b="1" dirty="0"/>
              <a:t>名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31088"/>
              </p:ext>
            </p:extLst>
          </p:nvPr>
        </p:nvGraphicFramePr>
        <p:xfrm>
          <a:off x="938758" y="1196751"/>
          <a:ext cx="7633742" cy="4752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696">
                  <a:extLst>
                    <a:ext uri="{9D8B030D-6E8A-4147-A177-3AD203B41FA5}">
                      <a16:colId xmlns:a16="http://schemas.microsoft.com/office/drawing/2014/main" val="3187045617"/>
                    </a:ext>
                  </a:extLst>
                </a:gridCol>
                <a:gridCol w="541995">
                  <a:extLst>
                    <a:ext uri="{9D8B030D-6E8A-4147-A177-3AD203B41FA5}">
                      <a16:colId xmlns:a16="http://schemas.microsoft.com/office/drawing/2014/main" val="3754432513"/>
                    </a:ext>
                  </a:extLst>
                </a:gridCol>
                <a:gridCol w="1413769">
                  <a:extLst>
                    <a:ext uri="{9D8B030D-6E8A-4147-A177-3AD203B41FA5}">
                      <a16:colId xmlns:a16="http://schemas.microsoft.com/office/drawing/2014/main" val="101474370"/>
                    </a:ext>
                  </a:extLst>
                </a:gridCol>
                <a:gridCol w="5267282">
                  <a:extLst>
                    <a:ext uri="{9D8B030D-6E8A-4147-A177-3AD203B41FA5}">
                      <a16:colId xmlns:a16="http://schemas.microsoft.com/office/drawing/2014/main" val="4225536727"/>
                    </a:ext>
                  </a:extLst>
                </a:gridCol>
              </a:tblGrid>
              <a:tr h="95050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項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甄選</a:t>
                      </a:r>
                    </a:p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名額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分發學年度、分發縣市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zh-TW" sz="1400" kern="100">
                          <a:effectLst/>
                          <a:latin typeface="+mn-ea"/>
                          <a:ea typeface="+mn-ea"/>
                        </a:rPr>
                        <a:t>學校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+mn-ea"/>
                          <a:ea typeface="+mn-ea"/>
                        </a:rPr>
                        <a:t>申請資格與畢業前應取得之附加條件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969693"/>
                  </a:ext>
                </a:extLst>
              </a:tr>
              <a:tr h="1901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sz="1400" kern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112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學年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分發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新竹縣偏遠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地區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音樂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表演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限音樂、中國音樂學系所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目前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修習教育學程在學師資生，畢業修畢國小學程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具備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表演第二專長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畢業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前通過國民小學（國、數、社、自）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領域學科知能評量，至少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科達「精熟」級，其餘達「基礎」級。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517812"/>
                  </a:ext>
                </a:extLst>
              </a:tr>
              <a:tr h="1901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zh-TW" sz="1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名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112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學年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，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分發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新竹縣偏遠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地區</a:t>
                      </a:r>
                      <a:endParaRPr lang="en-US" altLang="zh-TW" sz="1400" kern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視覺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+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表演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限視覺專長學系所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目前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修習教育學程在學師資生，畢業修畢國小學程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具備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表演第二專長</a:t>
                      </a: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228600" lvl="0" indent="-2286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0" dirty="0" smtClean="0">
                          <a:effectLst/>
                          <a:latin typeface="+mn-ea"/>
                          <a:ea typeface="+mn-ea"/>
                        </a:rPr>
                        <a:t>畢業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前通過國民小學（國、數、社、自）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領域學科知能評量，至少</a:t>
                      </a:r>
                      <a:r>
                        <a:rPr lang="en-US" sz="1400" kern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zh-TW" sz="1400" kern="0" dirty="0">
                          <a:effectLst/>
                          <a:latin typeface="+mn-ea"/>
                          <a:ea typeface="+mn-ea"/>
                        </a:rPr>
                        <a:t>科達「精熟」級，其餘達「基礎」級。</a:t>
                      </a:r>
                      <a:endParaRPr lang="zh-TW" sz="1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5277406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938758" y="5949280"/>
            <a:ext cx="7633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b="1" kern="100" dirty="0">
                <a:solidFill>
                  <a:srgbClr val="FF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※具備公費甄選資格且能完成縣市所訂定之條件，並於分發年度前畢業、通過教檢完成實習並取得教師證。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97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預估公費時程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4121" y="5196155"/>
            <a:ext cx="7845965" cy="559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1243879" y="5196155"/>
            <a:ext cx="7419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kern="0" dirty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備註</a:t>
            </a:r>
            <a:r>
              <a:rPr lang="zh-TW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：</a:t>
            </a: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教檢為每年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6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月。實習為每年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2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月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~7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月或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8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月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~1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月。教檢與實習不可同時進行。</a:t>
            </a: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3429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上述預估時程為尚未取得教師證者。</a:t>
            </a:r>
            <a:endParaRPr lang="zh-TW" altLang="zh-TW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67331"/>
              </p:ext>
            </p:extLst>
          </p:nvPr>
        </p:nvGraphicFramePr>
        <p:xfrm>
          <a:off x="1619673" y="1397000"/>
          <a:ext cx="6552726" cy="347416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28191">
                  <a:extLst>
                    <a:ext uri="{9D8B030D-6E8A-4147-A177-3AD203B41FA5}">
                      <a16:colId xmlns:a16="http://schemas.microsoft.com/office/drawing/2014/main" val="168133340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746653954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851587146"/>
                    </a:ext>
                  </a:extLst>
                </a:gridCol>
              </a:tblGrid>
              <a:tr h="9317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分發年度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學年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(111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112</a:t>
                      </a:r>
                      <a:r>
                        <a:rPr lang="zh-TW" altLang="en-US" sz="1800" dirty="0" smtClean="0"/>
                        <a:t>學年</a:t>
                      </a:r>
                      <a:endParaRPr lang="en-US" altLang="zh-TW" sz="1800" dirty="0" smtClean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(112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7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353144"/>
                  </a:ext>
                </a:extLst>
              </a:tr>
              <a:tr h="93176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教檢實習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110</a:t>
                      </a:r>
                      <a:r>
                        <a:rPr lang="zh-TW" altLang="en-US" sz="1800" dirty="0" smtClean="0"/>
                        <a:t>學年</a:t>
                      </a:r>
                      <a:endParaRPr lang="en-US" altLang="zh-TW" sz="1800" dirty="0" smtClean="0"/>
                    </a:p>
                    <a:p>
                      <a:pPr algn="ctr"/>
                      <a:r>
                        <a:rPr lang="en-US" altLang="zh-TW" sz="1800" dirty="0" smtClean="0"/>
                        <a:t>(110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7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~111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6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111</a:t>
                      </a:r>
                      <a:r>
                        <a:rPr lang="zh-TW" altLang="en-US" sz="1800" dirty="0" smtClean="0"/>
                        <a:t>學年</a:t>
                      </a:r>
                      <a:endParaRPr lang="en-US" altLang="zh-TW" sz="1800" dirty="0" smtClean="0"/>
                    </a:p>
                    <a:p>
                      <a:pPr algn="ctr"/>
                      <a:r>
                        <a:rPr lang="en-US" altLang="zh-TW" sz="1800" dirty="0" smtClean="0"/>
                        <a:t>(111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7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~112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6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774864"/>
                  </a:ext>
                </a:extLst>
              </a:tr>
              <a:tr h="68358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畢業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109</a:t>
                      </a:r>
                      <a:r>
                        <a:rPr lang="zh-TW" altLang="en-US" sz="1800" dirty="0" smtClean="0"/>
                        <a:t>學年</a:t>
                      </a:r>
                      <a:r>
                        <a:rPr lang="en-US" altLang="zh-TW" sz="1800" dirty="0" smtClean="0"/>
                        <a:t>(110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6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110</a:t>
                      </a:r>
                      <a:r>
                        <a:rPr lang="zh-TW" altLang="en-US" sz="1800" dirty="0" smtClean="0"/>
                        <a:t>學年</a:t>
                      </a:r>
                      <a:endParaRPr lang="en-US" altLang="zh-TW" sz="1800" dirty="0" smtClean="0"/>
                    </a:p>
                    <a:p>
                      <a:pPr algn="ctr"/>
                      <a:r>
                        <a:rPr lang="en-US" altLang="zh-TW" sz="1800" dirty="0" smtClean="0"/>
                        <a:t>(111</a:t>
                      </a:r>
                      <a:r>
                        <a:rPr lang="zh-TW" altLang="en-US" sz="1800" dirty="0" smtClean="0"/>
                        <a:t>年</a:t>
                      </a:r>
                      <a:r>
                        <a:rPr lang="en-US" altLang="zh-TW" sz="1800" dirty="0" smtClean="0"/>
                        <a:t>6</a:t>
                      </a:r>
                      <a:r>
                        <a:rPr lang="zh-TW" altLang="en-US" sz="1800" dirty="0" smtClean="0"/>
                        <a:t>月</a:t>
                      </a:r>
                      <a:r>
                        <a:rPr lang="en-US" altLang="zh-TW" sz="1800" dirty="0" smtClean="0"/>
                        <a:t>)</a:t>
                      </a:r>
                      <a:endParaRPr lang="zh-TW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8485324"/>
                  </a:ext>
                </a:extLst>
              </a:tr>
              <a:tr h="92704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受領公費期間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108-2</a:t>
                      </a:r>
                      <a:r>
                        <a:rPr lang="zh-TW" altLang="en-US" sz="1800" dirty="0" smtClean="0"/>
                        <a:t>、</a:t>
                      </a:r>
                      <a:r>
                        <a:rPr lang="en-US" altLang="zh-TW" sz="1800" dirty="0" smtClean="0"/>
                        <a:t>109</a:t>
                      </a:r>
                      <a:r>
                        <a:rPr lang="zh-TW" altLang="en-US" sz="1800" dirty="0" smtClean="0"/>
                        <a:t>學年</a:t>
                      </a:r>
                      <a:endParaRPr lang="zh-TW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108-2</a:t>
                      </a:r>
                      <a:r>
                        <a:rPr lang="zh-TW" altLang="en-US" sz="1800" dirty="0" smtClean="0"/>
                        <a:t>、</a:t>
                      </a:r>
                      <a:r>
                        <a:rPr lang="en-US" altLang="zh-TW" sz="1800" dirty="0" smtClean="0"/>
                        <a:t>109</a:t>
                      </a:r>
                      <a:r>
                        <a:rPr lang="zh-TW" altLang="en-US" sz="1800" dirty="0" smtClean="0"/>
                        <a:t>、</a:t>
                      </a:r>
                      <a:r>
                        <a:rPr lang="en-US" altLang="zh-TW" sz="1800" dirty="0" smtClean="0"/>
                        <a:t>110</a:t>
                      </a:r>
                      <a:r>
                        <a:rPr lang="zh-TW" altLang="en-US" sz="1800" dirty="0" smtClean="0"/>
                        <a:t>學年</a:t>
                      </a:r>
                      <a:endParaRPr lang="en-US" altLang="zh-TW" sz="18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586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6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重要日程</a:t>
            </a:r>
            <a:endParaRPr lang="zh-TW" altLang="en-US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4121" y="5196155"/>
            <a:ext cx="7845965" cy="5591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70930"/>
              </p:ext>
            </p:extLst>
          </p:nvPr>
        </p:nvGraphicFramePr>
        <p:xfrm>
          <a:off x="1473603" y="1562960"/>
          <a:ext cx="7202853" cy="3102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189">
                  <a:extLst>
                    <a:ext uri="{9D8B030D-6E8A-4147-A177-3AD203B41FA5}">
                      <a16:colId xmlns:a16="http://schemas.microsoft.com/office/drawing/2014/main" val="4245994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4118128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572570465"/>
                    </a:ext>
                  </a:extLst>
                </a:gridCol>
              </a:tblGrid>
              <a:tr h="694266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>
                          <a:latin typeface="+mn-ea"/>
                          <a:ea typeface="+mn-ea"/>
                        </a:rPr>
                        <a:t>內容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>
                          <a:latin typeface="+mn-ea"/>
                          <a:ea typeface="+mn-ea"/>
                        </a:rPr>
                        <a:t>日期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 smtClean="0">
                          <a:latin typeface="+mn-ea"/>
                          <a:ea typeface="+mn-ea"/>
                        </a:rPr>
                        <a:t>地點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61518"/>
                  </a:ext>
                </a:extLst>
              </a:tr>
              <a:tr h="941538">
                <a:tc>
                  <a:txBody>
                    <a:bodyPr/>
                    <a:lstStyle/>
                    <a:p>
                      <a:pPr algn="l"/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繳交報名資料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109.1.30(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起至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109.2.3(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一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/>
                      <a:endParaRPr lang="en-US" altLang="zh-TW" sz="2000" kern="1200" dirty="0" smtClean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每天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8:30-12:00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及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13:30-17:00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師資培育中心辦公室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教學研究大樓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樓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180616"/>
                  </a:ext>
                </a:extLst>
              </a:tr>
              <a:tr h="694266"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心理測驗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109.2.11(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zh-TW" sz="2000" dirty="0" smtClean="0">
                          <a:latin typeface="+mn-ea"/>
                          <a:ea typeface="+mn-ea"/>
                        </a:rPr>
                        <a:t>13:30-14:00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教研大樓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503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教室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96326"/>
                  </a:ext>
                </a:extLst>
              </a:tr>
              <a:tr h="694266"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面試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109.2.15(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六</a:t>
                      </a:r>
                      <a:r>
                        <a:rPr lang="en-US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 10:00-17:00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面試地點另行公告</a:t>
                      </a:r>
                      <a:endParaRPr lang="zh-TW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5181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243879" y="5196155"/>
            <a:ext cx="74195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zh-TW" kern="0" dirty="0">
                <a:latin typeface="Times New Roman" panose="02020603050405020304" pitchFamily="18" charset="0"/>
                <a:ea typeface="標楷體" panose="03000509000000000000" pitchFamily="65" charset="-120"/>
                <a:cs typeface="標楷體" panose="03000509000000000000" pitchFamily="65" charset="-120"/>
              </a:rPr>
              <a:t>備註：甄選相關日程若有變更，將另行公告，請密切注意師資培育中心之網頁訊息。</a:t>
            </a:r>
            <a:endParaRPr lang="zh-TW" altLang="zh-TW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報名資料</a:t>
            </a:r>
            <a:endParaRPr lang="zh-TW" altLang="en-US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5576" y="4437111"/>
            <a:ext cx="7845965" cy="186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30450" y="1628800"/>
            <a:ext cx="7385966" cy="4248471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2400" dirty="0"/>
              <a:t>需填妥申請表並檢附下列資料，繳交至師資培育中心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lvl="0"/>
            <a:r>
              <a:rPr lang="zh-TW" altLang="zh-TW" sz="2400" b="1" dirty="0"/>
              <a:t>教育學程</a:t>
            </a:r>
            <a:r>
              <a:rPr lang="en-US" altLang="zh-TW" sz="2400" b="1" dirty="0" smtClean="0"/>
              <a:t>108</a:t>
            </a:r>
            <a:r>
              <a:rPr lang="zh-TW" altLang="zh-TW" sz="2400" b="1" dirty="0" smtClean="0"/>
              <a:t>學年</a:t>
            </a:r>
            <a:r>
              <a:rPr lang="zh-TW" altLang="zh-TW" sz="2400" b="1" dirty="0"/>
              <a:t>度第</a:t>
            </a:r>
            <a:r>
              <a:rPr lang="en-US" altLang="zh-TW" sz="2400" b="1" dirty="0"/>
              <a:t>1</a:t>
            </a:r>
            <a:r>
              <a:rPr lang="zh-TW" altLang="zh-TW" sz="2400" b="1" dirty="0"/>
              <a:t>學期成績單正本</a:t>
            </a:r>
            <a:r>
              <a:rPr lang="en-US" altLang="zh-TW" sz="2400" dirty="0"/>
              <a:t>(</a:t>
            </a:r>
            <a:r>
              <a:rPr lang="zh-TW" altLang="zh-TW" sz="2400" dirty="0"/>
              <a:t>由師資培育中心印製</a:t>
            </a:r>
            <a:r>
              <a:rPr lang="en-US" altLang="zh-TW" sz="2400" dirty="0"/>
              <a:t>)</a:t>
            </a:r>
            <a:r>
              <a:rPr lang="zh-TW" altLang="zh-TW" sz="2400" dirty="0"/>
              <a:t>。</a:t>
            </a:r>
          </a:p>
          <a:p>
            <a:pPr lvl="0"/>
            <a:r>
              <a:rPr lang="zh-TW" altLang="zh-TW" sz="2400" b="1" dirty="0"/>
              <a:t>學習歷程檔案</a:t>
            </a:r>
            <a:r>
              <a:rPr lang="en-US" altLang="zh-TW" sz="2400" dirty="0"/>
              <a:t>(</a:t>
            </a:r>
            <a:r>
              <a:rPr lang="zh-TW" altLang="zh-TW" sz="2400" dirty="0"/>
              <a:t>內容含自傳、學習規劃、相關教學能力檢定證明、課輔活動證明、其他優秀表現等</a:t>
            </a:r>
            <a:r>
              <a:rPr lang="en-US" altLang="zh-TW" sz="2400" dirty="0"/>
              <a:t>)</a:t>
            </a:r>
            <a:r>
              <a:rPr lang="zh-TW" altLang="zh-TW" sz="2400" dirty="0"/>
              <a:t>一式</a:t>
            </a:r>
            <a:r>
              <a:rPr lang="en-US" altLang="zh-TW" sz="2400" dirty="0"/>
              <a:t>5</a:t>
            </a:r>
            <a:r>
              <a:rPr lang="zh-TW" altLang="zh-TW" sz="2400" dirty="0"/>
              <a:t>份</a:t>
            </a:r>
          </a:p>
          <a:p>
            <a:pPr lvl="0"/>
            <a:r>
              <a:rPr lang="zh-TW" altLang="zh-TW" sz="2400" b="1" dirty="0"/>
              <a:t>師長推薦信</a:t>
            </a:r>
            <a:r>
              <a:rPr lang="en-US" altLang="zh-TW" sz="2400" b="1" dirty="0"/>
              <a:t>2</a:t>
            </a:r>
            <a:r>
              <a:rPr lang="zh-TW" altLang="zh-TW" sz="2400" b="1" dirty="0" smtClean="0"/>
              <a:t>封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此</a:t>
            </a:r>
            <a:r>
              <a:rPr lang="zh-TW" altLang="zh-TW" sz="2400" dirty="0"/>
              <a:t>為參考資料，不列入計分條件</a:t>
            </a:r>
            <a:r>
              <a:rPr lang="en-US" altLang="zh-TW" sz="2400" dirty="0"/>
              <a:t>)</a:t>
            </a:r>
            <a:r>
              <a:rPr lang="zh-TW" altLang="zh-TW" sz="2400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27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學習歷程檔案撰寫格式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5576" y="4437111"/>
            <a:ext cx="7845965" cy="186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30450" y="1628799"/>
            <a:ext cx="7818014" cy="509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+mn-ea"/>
              </a:rPr>
              <a:t>學習歷程檔案格式以</a:t>
            </a:r>
            <a:r>
              <a:rPr lang="en-US" altLang="zh-TW" dirty="0">
                <a:latin typeface="+mn-ea"/>
              </a:rPr>
              <a:t>A4</a:t>
            </a:r>
            <a:r>
              <a:rPr lang="zh-TW" altLang="en-US" dirty="0">
                <a:latin typeface="+mn-ea"/>
              </a:rPr>
              <a:t>直式為限，總篇幅含證明文件以</a:t>
            </a:r>
            <a:r>
              <a:rPr lang="en-US" altLang="zh-TW" dirty="0">
                <a:latin typeface="+mn-ea"/>
              </a:rPr>
              <a:t>20</a:t>
            </a:r>
            <a:r>
              <a:rPr lang="zh-TW" altLang="en-US" dirty="0">
                <a:latin typeface="+mn-ea"/>
              </a:rPr>
              <a:t>頁為限，內容可含括： 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+mn-ea"/>
              </a:rPr>
              <a:t>自傳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個人基本資料、家庭背景、學習歷程與重要成長經驗等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+mn-ea"/>
              </a:rPr>
              <a:t>學習</a:t>
            </a:r>
            <a:r>
              <a:rPr lang="zh-TW" altLang="en-US" dirty="0">
                <a:latin typeface="+mn-ea"/>
              </a:rPr>
              <a:t>規劃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教育專業課程、專門課程修課計畫及達成公費生要求之規劃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+mn-ea"/>
              </a:rPr>
              <a:t>相關</a:t>
            </a:r>
            <a:r>
              <a:rPr lang="zh-TW" altLang="en-US" dirty="0">
                <a:latin typeface="+mn-ea"/>
              </a:rPr>
              <a:t>教學能力檢定</a:t>
            </a:r>
            <a:r>
              <a:rPr lang="zh-TW" altLang="en-US" dirty="0" smtClean="0">
                <a:latin typeface="+mn-ea"/>
              </a:rPr>
              <a:t>證明</a:t>
            </a:r>
            <a:endParaRPr lang="en-US" altLang="zh-TW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+mn-ea"/>
              </a:rPr>
              <a:t>課</a:t>
            </a:r>
            <a:r>
              <a:rPr lang="zh-TW" altLang="en-US" dirty="0">
                <a:latin typeface="+mn-ea"/>
              </a:rPr>
              <a:t>輔活動</a:t>
            </a:r>
            <a:r>
              <a:rPr lang="zh-TW" altLang="en-US" dirty="0" smtClean="0">
                <a:latin typeface="+mn-ea"/>
              </a:rPr>
              <a:t>證明</a:t>
            </a:r>
            <a:endParaRPr lang="en-US" altLang="zh-TW" dirty="0" smtClean="0">
              <a:latin typeface="+mn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+mn-ea"/>
              </a:rPr>
              <a:t>其他</a:t>
            </a:r>
            <a:r>
              <a:rPr lang="zh-TW" altLang="en-US" dirty="0">
                <a:latin typeface="+mn-ea"/>
              </a:rPr>
              <a:t>優秀表現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近</a:t>
            </a:r>
            <a:r>
              <a:rPr lang="en-US" altLang="zh-TW" dirty="0">
                <a:latin typeface="+mn-ea"/>
              </a:rPr>
              <a:t>5</a:t>
            </a:r>
            <a:r>
              <a:rPr lang="zh-TW" altLang="en-US" dirty="0">
                <a:latin typeface="+mn-ea"/>
              </a:rPr>
              <a:t>年志願服務和專長才能表現，並請提供證明文件</a:t>
            </a:r>
            <a:r>
              <a:rPr lang="en-US" altLang="zh-TW" dirty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◎</a:t>
            </a:r>
            <a:r>
              <a:rPr lang="zh-TW" altLang="en-US" dirty="0">
                <a:latin typeface="+mn-ea"/>
              </a:rPr>
              <a:t>備註：上述內容僅供參考，若無則免，請裝訂成冊。</a:t>
            </a: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7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958383"/>
          </a:xfrm>
        </p:spPr>
        <p:txBody>
          <a:bodyPr/>
          <a:lstStyle/>
          <a:p>
            <a:r>
              <a:rPr lang="zh-TW" altLang="en-US" b="1" dirty="0" smtClean="0"/>
              <a:t>成績計算方式</a:t>
            </a:r>
            <a:endParaRPr lang="zh-TW" altLang="en-US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61A23-AA99-4B6E-9D1D-765390F6B5FC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13" name="標題 9"/>
          <p:cNvSpPr txBox="1">
            <a:spLocks/>
          </p:cNvSpPr>
          <p:nvPr/>
        </p:nvSpPr>
        <p:spPr>
          <a:xfrm>
            <a:off x="755576" y="4437111"/>
            <a:ext cx="7845965" cy="18697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30450" y="1340769"/>
            <a:ext cx="7818014" cy="5380706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ea1ChtPeriod"/>
            </a:pPr>
            <a:r>
              <a:rPr lang="zh-TW" altLang="en-US" sz="2400" b="1" dirty="0">
                <a:solidFill>
                  <a:schemeClr val="tx1"/>
                </a:solidFill>
              </a:rPr>
              <a:t>歷年學科成績平均分數佔</a:t>
            </a:r>
            <a:r>
              <a:rPr lang="en-US" altLang="zh-TW" sz="2400" b="1" dirty="0">
                <a:solidFill>
                  <a:schemeClr val="tx1"/>
                </a:solidFill>
              </a:rPr>
              <a:t>40%</a:t>
            </a:r>
            <a:r>
              <a:rPr lang="zh-TW" altLang="en-US" sz="2400" dirty="0"/>
              <a:t>：包含歷年系所學科成績平均分數</a:t>
            </a:r>
            <a:r>
              <a:rPr lang="en-US" altLang="zh-TW" sz="2400" dirty="0"/>
              <a:t>(40%)</a:t>
            </a:r>
            <a:r>
              <a:rPr lang="zh-TW" altLang="en-US" sz="2400" dirty="0"/>
              <a:t>及教育學程</a:t>
            </a:r>
            <a:r>
              <a:rPr lang="en-US" altLang="zh-TW" sz="2400" dirty="0" smtClean="0"/>
              <a:t>108</a:t>
            </a:r>
            <a:r>
              <a:rPr lang="zh-TW" altLang="en-US" sz="2400" dirty="0" smtClean="0"/>
              <a:t>學年</a:t>
            </a:r>
            <a:r>
              <a:rPr lang="zh-TW" altLang="en-US" sz="2400" dirty="0"/>
              <a:t>度第</a:t>
            </a:r>
            <a:r>
              <a:rPr lang="en-US" altLang="zh-TW" sz="2400" dirty="0"/>
              <a:t>1</a:t>
            </a:r>
            <a:r>
              <a:rPr lang="zh-TW" altLang="en-US" sz="2400" dirty="0"/>
              <a:t>學期之各科成績平均分數</a:t>
            </a:r>
            <a:r>
              <a:rPr lang="en-US" altLang="zh-TW" sz="2400" dirty="0"/>
              <a:t>(60%)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>
                <a:solidFill>
                  <a:schemeClr val="tx1"/>
                </a:solidFill>
              </a:rPr>
              <a:t>面試成績佔</a:t>
            </a:r>
            <a:r>
              <a:rPr lang="en-US" altLang="zh-TW" sz="2400" b="1" dirty="0">
                <a:solidFill>
                  <a:schemeClr val="tx1"/>
                </a:solidFill>
              </a:rPr>
              <a:t>40%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b="1" dirty="0">
                <a:solidFill>
                  <a:schemeClr val="tx1"/>
                </a:solidFill>
              </a:rPr>
              <a:t>學習歷程檔案成績佔</a:t>
            </a:r>
            <a:r>
              <a:rPr lang="en-US" altLang="zh-TW" sz="2400" b="1" dirty="0">
                <a:solidFill>
                  <a:schemeClr val="tx1"/>
                </a:solidFill>
              </a:rPr>
              <a:t>20%</a:t>
            </a:r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/>
              <a:t>心理測驗結果</a:t>
            </a:r>
            <a:r>
              <a:rPr lang="en-US" altLang="zh-TW" sz="2400" dirty="0"/>
              <a:t>(</a:t>
            </a:r>
            <a:r>
              <a:rPr lang="zh-TW" altLang="en-US" sz="2400" dirty="0"/>
              <a:t>此為參考資料，不列入計分條件，由師資培育中心統一辦理施測</a:t>
            </a:r>
            <a:r>
              <a:rPr lang="en-US" altLang="zh-TW" sz="2400" dirty="0"/>
              <a:t>)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/>
              <a:t>師長推薦信</a:t>
            </a:r>
            <a:r>
              <a:rPr lang="en-US" altLang="zh-TW" sz="2400" dirty="0"/>
              <a:t>2</a:t>
            </a:r>
            <a:r>
              <a:rPr lang="zh-TW" altLang="en-US" sz="2400" dirty="0"/>
              <a:t>封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此</a:t>
            </a:r>
            <a:r>
              <a:rPr lang="zh-TW" altLang="en-US" sz="2400" dirty="0"/>
              <a:t>為參考資料，不列入計分條件</a:t>
            </a:r>
            <a:r>
              <a:rPr lang="en-US" altLang="zh-TW" sz="2400" dirty="0"/>
              <a:t>)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/>
              <a:t>歷年學科成績平均分數、面試成績及學習歷程檔案成績合計成績總分。如總成績分數相同時，成績參酌順序為：</a:t>
            </a:r>
            <a:r>
              <a:rPr lang="en-US" altLang="zh-TW" sz="2400" dirty="0"/>
              <a:t>(1)</a:t>
            </a:r>
            <a:r>
              <a:rPr lang="zh-TW" altLang="en-US" sz="2400" dirty="0"/>
              <a:t>面試成績 </a:t>
            </a:r>
            <a:r>
              <a:rPr lang="en-US" altLang="zh-TW" sz="2400" dirty="0"/>
              <a:t>(2)</a:t>
            </a:r>
            <a:r>
              <a:rPr lang="zh-TW" altLang="en-US" sz="2400" dirty="0"/>
              <a:t>歷年學科成績平均分數 </a:t>
            </a:r>
            <a:r>
              <a:rPr lang="en-US" altLang="zh-TW" sz="2400" dirty="0"/>
              <a:t>(3)</a:t>
            </a:r>
            <a:r>
              <a:rPr lang="zh-TW" altLang="en-US" sz="2400" dirty="0"/>
              <a:t>學習歷程檔案成績。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48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2243</TotalTime>
  <Words>1694</Words>
  <Application>Microsoft Office PowerPoint</Application>
  <PresentationFormat>如螢幕大小 (4:3)</PresentationFormat>
  <Paragraphs>198</Paragraphs>
  <Slides>19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9" baseType="lpstr">
      <vt:lpstr>Adobe 繁黑體 Std B</vt:lpstr>
      <vt:lpstr>微軟正黑體</vt:lpstr>
      <vt:lpstr>新細明體</vt:lpstr>
      <vt:lpstr>標楷體</vt:lpstr>
      <vt:lpstr>Arial</vt:lpstr>
      <vt:lpstr>Calibri</vt:lpstr>
      <vt:lpstr>Gill Sans MT</vt:lpstr>
      <vt:lpstr>Impact</vt:lpstr>
      <vt:lpstr>Times New Roman</vt:lpstr>
      <vt:lpstr>Badge</vt:lpstr>
      <vt:lpstr>PowerPoint 簡報</vt:lpstr>
      <vt:lpstr>PowerPoint 簡報</vt:lpstr>
      <vt:lpstr>甄選名額(4名)</vt:lpstr>
      <vt:lpstr>甄選名額(4名)</vt:lpstr>
      <vt:lpstr>預估公費時程</vt:lpstr>
      <vt:lpstr>重要日程</vt:lpstr>
      <vt:lpstr>報名資料</vt:lpstr>
      <vt:lpstr>學習歷程檔案撰寫格式</vt:lpstr>
      <vt:lpstr>成績計算方式</vt:lpstr>
      <vt:lpstr>PowerPoint 簡報</vt:lpstr>
      <vt:lpstr>師資培育公費生公費待遇項目及標準表(核定本)</vt:lpstr>
      <vt:lpstr>PowerPoint 簡報</vt:lpstr>
      <vt:lpstr>PowerPoint 簡報</vt:lpstr>
      <vt:lpstr>PowerPoint 簡報</vt:lpstr>
      <vt:lpstr>公費生修業期間有下列情形之一者，應終止公費受領，並喪失接受分發之權利：</vt:lpstr>
      <vt:lpstr>公費生修業期間有下列情形之一者，應終止公費受領，並喪失接受分發之權利：</vt:lpstr>
      <vt:lpstr>各級英語認證與歐洲共同語言能力分級架構對照表</vt:lpstr>
      <vt:lpstr>公費生有下列情形之一者，應終止公費受領，償還已受領之全部公費，並喪失接受分發之權利：</vt:lpstr>
      <vt:lpstr>PowerPoint 簡報</vt:lpstr>
    </vt:vector>
  </TitlesOfParts>
  <Company>NTUA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shaoyi</dc:creator>
  <cp:lastModifiedBy>廖萍蘭</cp:lastModifiedBy>
  <cp:revision>206</cp:revision>
  <cp:lastPrinted>2020-01-09T07:27:25Z</cp:lastPrinted>
  <dcterms:created xsi:type="dcterms:W3CDTF">2011-03-30T00:48:14Z</dcterms:created>
  <dcterms:modified xsi:type="dcterms:W3CDTF">2020-01-10T01:30:21Z</dcterms:modified>
</cp:coreProperties>
</file>