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99" r:id="rId2"/>
    <p:sldId id="433" r:id="rId3"/>
    <p:sldId id="434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8" r:id="rId15"/>
    <p:sldId id="446" r:id="rId16"/>
    <p:sldId id="447" r:id="rId17"/>
    <p:sldId id="449" r:id="rId18"/>
    <p:sldId id="450" r:id="rId19"/>
    <p:sldId id="414" r:id="rId20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ED516F-EF3C-4F2B-A46E-231BFBDE13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15A00F-1AA1-45F1-A7EC-1CCD850A22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4454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454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B8AEC2-A59C-4CE1-A6E9-8D1B06225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5800019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C8BA-6614-425D-B815-60D7F08599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70454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3EFF-F57F-4EB3-AB2F-1A9AC1F427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938914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2531-6D37-41BB-8FC9-D2BA933F3E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2902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1408-7224-4E2D-9B9C-0C2791DBF3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07611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C36D-7E84-4D6A-9D9E-457F884CB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61877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4B57-362F-46F3-BD4E-BD157455D1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28823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FF7E-C70C-4422-8FFC-4A8AED9B54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558502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A53A-871E-4620-8ADB-030A742476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900321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F126-E989-4017-9F1E-9DCC7DBCE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06065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D190-DA99-411C-BB42-8B91196AD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00479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6D32-F77A-4EBC-99A2-7EC187D650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59953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A696F-62C6-492C-8716-E001689911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84290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44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2005/2/1</a:t>
            </a:r>
            <a:endParaRPr lang="en-US" altLang="zh-TW"/>
          </a:p>
        </p:txBody>
      </p:sp>
      <p:sp>
        <p:nvSpPr>
          <p:cNvPr id="444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許瑛珍-課程決策知多少</a:t>
            </a:r>
          </a:p>
        </p:txBody>
      </p:sp>
      <p:sp>
        <p:nvSpPr>
          <p:cNvPr id="444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339EC90A-0256-407E-BE9A-77B90093F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on1@tp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093664"/>
            <a:ext cx="7704856" cy="903288"/>
          </a:xfrm>
        </p:spPr>
        <p:txBody>
          <a:bodyPr/>
          <a:lstStyle/>
          <a:p>
            <a:pPr algn="ctr" eaLnBrk="1" hangingPunct="1"/>
            <a:r>
              <a:rPr lang="zh-TW" altLang="en-US" sz="4800" b="1" dirty="0">
                <a:ln w="0"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cs typeface="Times New Roman" panose="02020603050405020304" pitchFamily="18" charset="0"/>
              </a:rPr>
              <a:t>學長姊的建議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31640" y="3933056"/>
            <a:ext cx="66865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zh-TW" altLang="en-US" sz="2800" kern="0" dirty="0">
                <a:latin typeface="+mj-ea"/>
                <a:ea typeface="+mj-ea"/>
                <a:cs typeface="Times New Roman" pitchFamily="18" charset="0"/>
              </a:rPr>
              <a:t>臺北市立大學    謝明燕</a:t>
            </a:r>
          </a:p>
          <a:p>
            <a:pPr algn="r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altLang="zh-TW" sz="2800" kern="0" dirty="0">
                <a:latin typeface="+mj-ea"/>
                <a:ea typeface="+mj-ea"/>
                <a:cs typeface="Times New Roman" panose="02020603050405020304" pitchFamily="18" charset="0"/>
                <a:hlinkClick r:id="rId2"/>
              </a:rPr>
              <a:t>shon1@tp.edu.tw</a:t>
            </a:r>
            <a:endParaRPr lang="en-US" altLang="zh-TW" sz="2800" kern="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altLang="zh-TW" sz="2800" kern="0" dirty="0">
                <a:latin typeface="+mj-ea"/>
                <a:ea typeface="+mj-ea"/>
                <a:cs typeface="Times New Roman" panose="02020603050405020304" pitchFamily="18" charset="0"/>
              </a:rPr>
              <a:t>23416198</a:t>
            </a:r>
            <a:r>
              <a:rPr lang="zh-TW" altLang="en-US" sz="2800" kern="0" dirty="0"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r>
              <a:rPr lang="en-US" altLang="zh-TW" sz="2800" kern="0" dirty="0">
                <a:latin typeface="+mj-ea"/>
                <a:ea typeface="+mj-ea"/>
                <a:cs typeface="Times New Roman" panose="02020603050405020304" pitchFamily="18" charset="0"/>
              </a:rPr>
              <a:t> 0936483079</a:t>
            </a:r>
          </a:p>
          <a:p>
            <a:pPr algn="r">
              <a:lnSpc>
                <a:spcPct val="80000"/>
              </a:lnSpc>
              <a:spcBef>
                <a:spcPct val="35000"/>
              </a:spcBef>
              <a:defRPr/>
            </a:pPr>
            <a:endParaRPr lang="en-US" altLang="zh-TW" sz="2400" kern="0" dirty="0">
              <a:latin typeface="+mj-ea"/>
              <a:ea typeface="+mj-ea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zh-TW" altLang="en-US" kern="0" dirty="0"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9D77C-8AB0-4B7F-B541-23E70030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1/2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127F5-F181-44CD-BE5E-ADEDDBB2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對自己有信心，一點一滴地讀，用聰明的方法，寫考古題後針對不熟的去看教科書，比先看教科書再寫考古題有效。</a:t>
            </a:r>
          </a:p>
          <a:p>
            <a:pPr lvl="0"/>
            <a:r>
              <a:rPr lang="zh-TW" altLang="zh-TW" dirty="0"/>
              <a:t>因為我有去開教甄檢討會，與校長教授們進行研討，未來教甄很有可能初試各科都會有手寫題，英語科複試可能會改成全英語口試、普通科複試可能會國語和數學都要試教，記得提早練習。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6308130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D6B86-AE75-4585-B70F-7F80A18E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2/2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75C18C-9181-4ED1-830A-119CB4230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多去問已經考過的學長姐的經驗，不同的科目、不同的縣市都有考試時的訣竅，問又不用錢，請大方積極為了自己的未來提問和請教。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511893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3A5AC-D1D0-4216-AD51-C3CF0721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1/3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A1D089-37A9-4FED-B200-2CB3F64B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zh-TW" b="1" dirty="0"/>
              <a:t>心態要穩住</a:t>
            </a:r>
            <a:r>
              <a:rPr lang="zh-TW" altLang="zh-TW" dirty="0"/>
              <a:t>，就算真的很迷惘、很徬徨，哭一哭睡一睡隔天起來就當新的展開。沒有人一開始就很厲害的（除非你是天才），決定了方向就做了再說。一定會質疑自己的做法，一定會懷疑自己的方向，但做下去了什麼都不要管、把自己展現出來就好了。</a:t>
            </a:r>
          </a:p>
          <a:p>
            <a:r>
              <a:rPr lang="zh-TW" altLang="zh-TW" dirty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199707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3CBA90-F203-44C9-8D43-BD7FF88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2/3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DAE232-822F-411F-B108-92C516A9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zh-TW" altLang="zh-TW" sz="2800" b="1" dirty="0"/>
              <a:t>確認你的目標</a:t>
            </a:r>
            <a:r>
              <a:rPr lang="zh-TW" altLang="zh-TW" sz="2800" dirty="0"/>
              <a:t>：你是真的很想當老師嗎？在哪裡當都可以嗎？先把目標訂好，在準備跟遇到狀況時還可以不斷勉勵自己。我當初教甄時就決定留在北部，所以只考臺北跟新北的（桃園因為英文單獨一科，我英文不好所以沒考慮），新北筆試沒過後就把考臺北當最後衝刺。我有個同學就是從臺北一路考到高雄，考到後來心態差點崩掉。那種「不知道啥時是盡頭」的想法很容易疲乏</a:t>
            </a:r>
            <a:r>
              <a:rPr lang="zh-TW" altLang="zh-TW" dirty="0"/>
              <a:t>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3708989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C4766-0749-426F-AC8B-A5EE510E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3/3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34DF17-25A3-4F7F-ACE8-DDFB027F9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(3)</a:t>
            </a:r>
            <a:r>
              <a:rPr lang="zh-TW" altLang="zh-TW" sz="2800" b="1" dirty="0"/>
              <a:t>運氣很重要</a:t>
            </a:r>
            <a:r>
              <a:rPr lang="zh-TW" altLang="zh-TW" sz="2800" dirty="0"/>
              <a:t>。真的不開玩笑，我真的很感謝幸運遇到很多的貴人。我很慶幸在這一連串的準備階段，自己有遇到好的指導老師、好的實習老師與校長、剛好考的都有讀、試教抽到正好前一天給老師看過的文言文、備</a:t>
            </a:r>
            <a:r>
              <a:rPr lang="en-US" altLang="zh-TW" sz="2800" dirty="0"/>
              <a:t>8</a:t>
            </a:r>
            <a:r>
              <a:rPr lang="zh-TW" altLang="zh-TW" sz="2800" dirty="0"/>
              <a:t>還能補上的運氣。就算沒有信仰也可以去拜一下，再不然就相信平時有扶老奶奶過馬路的自己。有時候就是需要這種無形的東西推自己一把。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7707062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F944F-A644-4858-92E9-6F2B18D8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F44E52-BEA8-490D-A5BB-E7F4F6C8A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000" dirty="0"/>
              <a:t>1.</a:t>
            </a:r>
            <a:r>
              <a:rPr lang="zh-TW" altLang="zh-TW" sz="3000" dirty="0"/>
              <a:t>有機會就要嘗試各種職位，雖然會讓你無法準備筆試，但是能夠充實你的人生</a:t>
            </a:r>
          </a:p>
          <a:p>
            <a:r>
              <a:rPr lang="en-US" altLang="zh-TW" sz="3000" dirty="0"/>
              <a:t>2.</a:t>
            </a:r>
            <a:r>
              <a:rPr lang="zh-TW" altLang="zh-TW" sz="3000" dirty="0"/>
              <a:t>不管今年有沒有考上，你都是一位好老師</a:t>
            </a:r>
          </a:p>
          <a:p>
            <a:r>
              <a:rPr lang="en-US" altLang="zh-TW" sz="3000" dirty="0"/>
              <a:t>3.</a:t>
            </a:r>
            <a:r>
              <a:rPr lang="zh-TW" altLang="zh-TW" sz="3000" dirty="0"/>
              <a:t>教甄這條路絕對不要覺得麻煩到別人，只要有機會一定要請別人幫忙筆試、口試與試教，會說好的人都不覺得這件事很麻煩。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53993802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BB612-106B-471A-8CB0-F293BB03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F745D8-CB84-436B-9AE3-525F2A10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2400" dirty="0"/>
              <a:t>想想自己的初衷</a:t>
            </a:r>
          </a:p>
          <a:p>
            <a:pPr marL="0" indent="0">
              <a:buNone/>
            </a:pPr>
            <a:r>
              <a:rPr lang="zh-TW" altLang="zh-TW" sz="2400" dirty="0"/>
              <a:t>如果想到孩子，你的心裡充滿對教育的渴望，眼神閃閃發爍的話，那恭喜你找到自己的熱忱</a:t>
            </a:r>
            <a:r>
              <a:rPr lang="en-US" altLang="zh-TW" sz="2400" dirty="0"/>
              <a:t>!</a:t>
            </a:r>
            <a:endParaRPr lang="zh-TW" altLang="zh-TW" sz="2400" dirty="0"/>
          </a:p>
          <a:p>
            <a:pPr lvl="0"/>
            <a:r>
              <a:rPr lang="zh-TW" altLang="zh-TW" sz="2400" dirty="0"/>
              <a:t>堅持下去</a:t>
            </a:r>
          </a:p>
          <a:p>
            <a:pPr marL="0" indent="0">
              <a:buNone/>
            </a:pPr>
            <a:r>
              <a:rPr lang="zh-TW" altLang="zh-TW" sz="2400" dirty="0"/>
              <a:t>如果真的很想當老師，我認為這對你們而言，根本不是問題</a:t>
            </a:r>
            <a:r>
              <a:rPr lang="en-US" altLang="zh-TW" sz="2400" dirty="0"/>
              <a:t>!</a:t>
            </a:r>
            <a:endParaRPr lang="zh-TW" altLang="zh-TW" sz="2400" dirty="0"/>
          </a:p>
          <a:p>
            <a:pPr lvl="0"/>
            <a:r>
              <a:rPr lang="zh-TW" altLang="zh-TW" sz="2400" dirty="0"/>
              <a:t>相信自己</a:t>
            </a:r>
          </a:p>
          <a:p>
            <a:pPr marL="0" indent="0">
              <a:buNone/>
            </a:pPr>
            <a:r>
              <a:rPr lang="zh-TW" altLang="zh-TW" sz="2400" dirty="0"/>
              <a:t>相信自己做得到，才有動力繼續下去，不是嗎</a:t>
            </a:r>
            <a:r>
              <a:rPr lang="en-US" altLang="zh-TW" sz="2400" dirty="0"/>
              <a:t>?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zh-TW" sz="2400" dirty="0"/>
              <a:t>而且，當你全心全意的相信自己一定會考上的時候，你一定會考上</a:t>
            </a:r>
            <a:r>
              <a:rPr lang="en-US" altLang="zh-TW" sz="2400" dirty="0"/>
              <a:t>! </a:t>
            </a:r>
            <a:endParaRPr lang="zh-TW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306997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2165D2-A6C4-4FE3-86A9-FC38796A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856167-CCE6-4B2D-96EE-DA5CB499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不管是認真準備課程的自己，不管是細心指導孩子的自己，甚至是考試結果不佳的自己，都要學習接納自己，不要因此否定自己，重要的是從過程中吸取經驗，找到通往成功之路的方法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896040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B5F51-F350-402B-B690-0C45372B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810CEA-64DC-435B-85EA-009686067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/>
              <a:t>不要把身邊的伙伴當成敵人</a:t>
            </a:r>
            <a:r>
              <a:rPr lang="zh-TW" altLang="zh-TW" dirty="0"/>
              <a:t>：與你一起</a:t>
            </a:r>
            <a:r>
              <a:rPr lang="zh-TW" altLang="zh-TW" sz="2400" dirty="0"/>
              <a:t>考試的同學、學長姊都會是很重要的夥伴或學習的對象，可以幫助你一起進步，但若要把他們當成競爭對手，則外面更多的是你的敵人。</a:t>
            </a:r>
          </a:p>
          <a:p>
            <a:pPr lvl="0"/>
            <a:r>
              <a:rPr lang="zh-TW" altLang="zh-TW" b="1" dirty="0"/>
              <a:t>把握每一次練習的機會。</a:t>
            </a:r>
            <a:endParaRPr lang="zh-TW" altLang="zh-TW" dirty="0"/>
          </a:p>
          <a:p>
            <a:pPr lvl="0"/>
            <a:r>
              <a:rPr lang="zh-TW" altLang="zh-TW" b="1" dirty="0"/>
              <a:t>人脈很重要</a:t>
            </a:r>
            <a:r>
              <a:rPr lang="zh-TW" altLang="zh-TW" dirty="0"/>
              <a:t>。</a:t>
            </a:r>
          </a:p>
          <a:p>
            <a:pPr lvl="0"/>
            <a:r>
              <a:rPr lang="zh-TW" altLang="zh-TW" b="1" dirty="0"/>
              <a:t>要相信自己，成為那百分之一、百分之二的人並非不可能，只要你足夠努力。</a:t>
            </a:r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95276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101E7618-46EC-43B8-A3DF-BC84A7EA60F8}"/>
              </a:ext>
            </a:extLst>
          </p:cNvPr>
          <p:cNvGrpSpPr/>
          <p:nvPr/>
        </p:nvGrpSpPr>
        <p:grpSpPr>
          <a:xfrm>
            <a:off x="1691680" y="-221324"/>
            <a:ext cx="10462751" cy="2133839"/>
            <a:chOff x="2123728" y="2952325"/>
            <a:chExt cx="10462751" cy="2133839"/>
          </a:xfrm>
        </p:grpSpPr>
        <p:sp>
          <p:nvSpPr>
            <p:cNvPr id="15" name="Title 4">
              <a:extLst>
                <a:ext uri="{FF2B5EF4-FFF2-40B4-BE49-F238E27FC236}">
                  <a16:creationId xmlns:a16="http://schemas.microsoft.com/office/drawing/2014/main" id="{6BEDC393-6B6F-41EF-819C-C485F3E2F15C}"/>
                </a:ext>
              </a:extLst>
            </p:cNvPr>
            <p:cNvSpPr txBox="1">
              <a:spLocks/>
            </p:cNvSpPr>
            <p:nvPr/>
          </p:nvSpPr>
          <p:spPr>
            <a:xfrm>
              <a:off x="3442479" y="2952325"/>
              <a:ext cx="9144000" cy="2133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>
                <a:solidFill>
                  <a:srgbClr val="222A35"/>
                </a:solidFill>
              </a:endParaRPr>
            </a:p>
            <a:p>
              <a:endParaRPr lang="en-US" dirty="0">
                <a:solidFill>
                  <a:srgbClr val="222A35"/>
                </a:solidFill>
              </a:endParaRPr>
            </a:p>
            <a:p>
              <a:pPr algn="l"/>
              <a:r>
                <a:rPr lang="en-US" dirty="0"/>
                <a:t>hank    </a:t>
              </a:r>
              <a:r>
                <a:rPr lang="zh-TW" altLang="en-US" dirty="0"/>
                <a:t> </a:t>
              </a:r>
              <a:r>
                <a:rPr lang="en-US" dirty="0"/>
                <a:t> </a:t>
              </a:r>
              <a:r>
                <a:rPr lang="zh-TW" altLang="en-US" dirty="0"/>
                <a:t> </a:t>
              </a:r>
              <a:r>
                <a:rPr lang="en-US" dirty="0"/>
                <a:t>       </a:t>
              </a:r>
              <a:r>
                <a:rPr lang="en-US" dirty="0" err="1"/>
                <a:t>ou</a:t>
              </a:r>
              <a:r>
                <a:rPr lang="en-US" dirty="0"/>
                <a:t>!</a:t>
              </a:r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5EA861DC-8F48-411B-96B5-A26DAF9A25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3728" y="3794337"/>
              <a:ext cx="1291827" cy="1291827"/>
              <a:chOff x="1382807" y="174388"/>
              <a:chExt cx="3025588" cy="3025588"/>
            </a:xfrm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id="{95352854-9A56-4402-AAA3-849646BDF5F4}"/>
                  </a:ext>
                </a:extLst>
              </p:cNvPr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9C2A5B05-6013-4B76-9966-411E263827E7}"/>
                  </a:ext>
                </a:extLst>
              </p:cNvPr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623BAB26-DD43-4F9C-92FF-6E64025BEA77}"/>
                  </a:ext>
                </a:extLst>
              </p:cNvPr>
              <p:cNvSpPr txBox="1"/>
              <p:nvPr/>
            </p:nvSpPr>
            <p:spPr>
              <a:xfrm>
                <a:off x="2198867" y="802691"/>
                <a:ext cx="2209528" cy="2397285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200C5473-0799-441A-865A-CF7A2B0C27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0112" y="3794337"/>
              <a:ext cx="1291827" cy="1291827"/>
              <a:chOff x="1551457" y="160677"/>
              <a:chExt cx="3025589" cy="3025589"/>
            </a:xfrm>
          </p:grpSpPr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0209E8AF-6C54-4462-ACB8-B819FC8EF3CE}"/>
                  </a:ext>
                </a:extLst>
              </p:cNvPr>
              <p:cNvSpPr/>
              <p:nvPr/>
            </p:nvSpPr>
            <p:spPr>
              <a:xfrm>
                <a:off x="1551457" y="160677"/>
                <a:ext cx="3025587" cy="3025588"/>
              </a:xfrm>
              <a:prstGeom prst="rect">
                <a:avLst/>
              </a:prstGeom>
              <a:solidFill>
                <a:srgbClr val="C039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2566C3EE-028C-4C7A-B450-3644C2338AF0}"/>
                  </a:ext>
                </a:extLst>
              </p:cNvPr>
              <p:cNvSpPr txBox="1"/>
              <p:nvPr/>
            </p:nvSpPr>
            <p:spPr>
              <a:xfrm>
                <a:off x="2708771" y="79710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61C7446B-331C-4755-8F4F-10D84B8C0223}"/>
                  </a:ext>
                </a:extLst>
              </p:cNvPr>
              <p:cNvSpPr/>
              <p:nvPr/>
            </p:nvSpPr>
            <p:spPr>
              <a:xfrm>
                <a:off x="2297376" y="762021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2BD7E5CA-719C-41E6-AFBD-17F4E616F4EE}"/>
              </a:ext>
            </a:extLst>
          </p:cNvPr>
          <p:cNvGrpSpPr/>
          <p:nvPr/>
        </p:nvGrpSpPr>
        <p:grpSpPr>
          <a:xfrm>
            <a:off x="1691680" y="2045262"/>
            <a:ext cx="5439506" cy="4358631"/>
            <a:chOff x="1691680" y="2045262"/>
            <a:chExt cx="5439506" cy="4358631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8B2BEDD6-4273-4375-878D-4E7C7EC86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7593" y="2420888"/>
              <a:ext cx="3951226" cy="3983005"/>
            </a:xfrm>
            <a:prstGeom prst="rect">
              <a:avLst/>
            </a:prstGeom>
          </p:spPr>
        </p:pic>
        <p:sp>
          <p:nvSpPr>
            <p:cNvPr id="2" name="綵帶: 捲曲上傾 1">
              <a:extLst>
                <a:ext uri="{FF2B5EF4-FFF2-40B4-BE49-F238E27FC236}">
                  <a16:creationId xmlns:a16="http://schemas.microsoft.com/office/drawing/2014/main" id="{711BFF78-57DA-4F8B-B48B-1AEDC941DD73}"/>
                </a:ext>
              </a:extLst>
            </p:cNvPr>
            <p:cNvSpPr/>
            <p:nvPr/>
          </p:nvSpPr>
          <p:spPr bwMode="auto">
            <a:xfrm>
              <a:off x="1691680" y="2045262"/>
              <a:ext cx="5439506" cy="2767475"/>
            </a:xfrm>
            <a:prstGeom prst="ellipseRibbon2">
              <a:avLst>
                <a:gd name="adj1" fmla="val 64611"/>
                <a:gd name="adj2" fmla="val 67461"/>
                <a:gd name="adj3" fmla="val 46309"/>
              </a:avLst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diamond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7BF840-F483-4428-9832-14DB4D77AB16}"/>
                </a:ext>
              </a:extLst>
            </p:cNvPr>
            <p:cNvSpPr/>
            <p:nvPr/>
          </p:nvSpPr>
          <p:spPr>
            <a:xfrm>
              <a:off x="2523736" y="2716233"/>
              <a:ext cx="3775393" cy="1425531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 eaLnBrk="1" hangingPunct="1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我要努力爭取考上老師</a:t>
              </a:r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902907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BBC94-01FC-4A64-9E83-0E31DDF1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BFF3E-5E06-4A71-927B-EDCBECE4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/>
              <a:t>就是學習的心態，就算今天是要成為老師，也是要學習如何成為老師</a:t>
            </a:r>
            <a:r>
              <a:rPr lang="en-US" altLang="zh-TW" sz="2800" dirty="0"/>
              <a:t>(</a:t>
            </a:r>
            <a:r>
              <a:rPr lang="zh-TW" altLang="zh-TW" sz="2800" dirty="0"/>
              <a:t>所以應該同時是老師又是學生的身分</a:t>
            </a:r>
            <a:r>
              <a:rPr lang="en-US" altLang="zh-TW" sz="2800" dirty="0"/>
              <a:t>)</a:t>
            </a:r>
            <a:r>
              <a:rPr lang="zh-TW" altLang="zh-TW" sz="2800" dirty="0"/>
              <a:t>，已經成為老師後仍然要繼續學習，不能安逸，我們要讓學生學習面對的是未來長大的社會，不是現在的社會，所以我覺得老師自己本身也要一直往前走，新的東西、不會的事務就要學要問，勇敢面對各種工作與挑戰，才能在工作中找到往前進的動力！每個學期也才會有不同的樂趣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8903478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105420-F5EE-4042-AC10-0FE28F5A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學長姊的建議</a:t>
            </a:r>
            <a:r>
              <a:rPr lang="en-US" altLang="zh-TW" sz="4000" dirty="0"/>
              <a:t>1/2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7A4F31-7F75-4840-A9DA-6EC4B4EA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(1)</a:t>
            </a:r>
            <a:r>
              <a:rPr lang="zh-TW" altLang="zh-TW" dirty="0"/>
              <a:t>教材掌握，創新教學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zh-TW" altLang="zh-TW" dirty="0"/>
              <a:t>教材的掌握一定要扣緊教學目標，若能融入新的元素、想法，甚至是時事，會更吸引評審注意。</a:t>
            </a:r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zh-TW" dirty="0"/>
              <a:t>多找機會，上台試教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zh-TW" altLang="zh-TW" dirty="0"/>
              <a:t>試教是需要練習的，找到機會就該好好把握。提早準備，甚至先做好教具，也是節省時間的好方式。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354741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26CD0-59C6-4608-BC51-7FE72202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2/2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B05F89-F26E-4C49-A67F-83C5B57B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zh-TW" dirty="0"/>
              <a:t>累積經驗，口試順暢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zh-TW" altLang="zh-TW" dirty="0"/>
              <a:t>口試對你們也是一大挑戰，時常看口試考古題，練習自己的口條與思緒，不要硬背、硬套理論，會很吃虧。最好是親身經驗或是實習時的學習與省思，會更吸引評審的注意。若是假設題，也要活用理論的方向，想一套自己的解決、應對方式，來說服評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714333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A5E9A3-3560-473A-8172-1FFDAC8F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4576B1-C411-4EA7-A1B8-65FCB83D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教育理念要貫徹自己的信仰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需要花時間讀書，過了第一關，也要有時間教學，增加經驗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多找前輩老師幫忙，詢問教學技巧的重點等等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585892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78C9D-18ED-44AF-9036-DCF944D0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419314-B66D-4D79-9762-F580EC1D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確定自己的目標，才有充足動力面對備考的重重關卡。</a:t>
            </a:r>
          </a:p>
          <a:p>
            <a:r>
              <a:rPr lang="en-US" altLang="zh-TW" dirty="0"/>
              <a:t>2.</a:t>
            </a:r>
            <a:r>
              <a:rPr lang="zh-TW" altLang="zh-TW" dirty="0"/>
              <a:t>保持信心，而信心源自紮實的練習、實力的累積。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肯定自己的努力，無論結果如何，相信一切都會是最好的安排。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167744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679A8C-1644-4FCF-8977-D473210E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1/3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C0F3A-A6C2-4EB8-A56A-AE8D191B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把握每一次站上講台的機會，一旦站上去就不要有「我還是師培生」或是「我還是實習老師」的念頭，試教前好好和授課教授、老師討論，必且修正；試教時全神貫注，不可以有鬆懈，氣場也不可以輸，你的一舉一動學生都看在眼裡；試教後積極和觀課者討論，並且寫下教學省思，這些紀錄看似麻煩，但對於教學精進都有很大的幫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9306202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79776-5013-4132-9795-2A95492C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2/3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8F581A-4962-499D-A281-8CD009C3B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zh-TW" dirty="0"/>
              <a:t>每一場教學都會成為未來複試試教和口試的養分，備課時，可以參考</a:t>
            </a:r>
            <a:r>
              <a:rPr lang="en-US" altLang="zh-TW" dirty="0"/>
              <a:t>UBD</a:t>
            </a:r>
            <a:r>
              <a:rPr lang="zh-TW" altLang="zh-TW" dirty="0"/>
              <a:t>教案格式，想想看一個單元下來，你想要學生學會哪些技能？而為了培養這些技能，你要如何設計你的課程？這些過程雖然繁瑣，但卻可以讓更清楚自己的教學架構和脈絡，讓你在議課，甚至未來口試時可以侃侃而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4050329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C2EC31-7CDE-4324-B993-78864ECF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學長姊的建議</a:t>
            </a:r>
            <a:r>
              <a:rPr lang="en-US" altLang="zh-TW" dirty="0"/>
              <a:t>3/3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C3D8D-D5A2-469B-A77B-84A389E3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zh-TW" dirty="0"/>
              <a:t>我們是一群可以改變臺灣教育的人，同時也是一群可以摧毀臺灣教育的人；你現在的所有努力都是為了挹注臺灣的教育，讓它越來越好，所以大學階段除了玩社團、談戀愛、打工之外，多讀書和親臨教育現場，對你未來當老師這條路絕對是有幫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4982486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1499</Words>
  <Application>Microsoft Office PowerPoint</Application>
  <PresentationFormat>如螢幕大小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Tahoma</vt:lpstr>
      <vt:lpstr>Times New Roman</vt:lpstr>
      <vt:lpstr>Wingdings</vt:lpstr>
      <vt:lpstr>Blends</vt:lpstr>
      <vt:lpstr>學長姊的建議</vt:lpstr>
      <vt:lpstr>學長姊的建議</vt:lpstr>
      <vt:lpstr>學長姊的建議1/2</vt:lpstr>
      <vt:lpstr>學長姊的建議2/2</vt:lpstr>
      <vt:lpstr>學長姊的建議</vt:lpstr>
      <vt:lpstr>學長姊的建議</vt:lpstr>
      <vt:lpstr>學長姊的建議1/3</vt:lpstr>
      <vt:lpstr>學長姊的建議2/3</vt:lpstr>
      <vt:lpstr>學長姊的建議3/3</vt:lpstr>
      <vt:lpstr>學長姊的建議1/2</vt:lpstr>
      <vt:lpstr>學長姊的建議2/2</vt:lpstr>
      <vt:lpstr>學長姊的建議1/3</vt:lpstr>
      <vt:lpstr>學長姊的建議2/3</vt:lpstr>
      <vt:lpstr>學長姊的建議3/3</vt:lpstr>
      <vt:lpstr>學長姊的建議</vt:lpstr>
      <vt:lpstr>學長姊的建議</vt:lpstr>
      <vt:lpstr>學長姊的建議</vt:lpstr>
      <vt:lpstr>學長姊的建議</vt:lpstr>
      <vt:lpstr>PowerPoint 簡報</vt:lpstr>
    </vt:vector>
  </TitlesOfParts>
  <Company>SYNNEX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課程決策知多少              ~~從學校教師談起</dc:title>
  <dc:creator>jenny</dc:creator>
  <cp:lastModifiedBy>謝明燕</cp:lastModifiedBy>
  <cp:revision>296</cp:revision>
  <cp:lastPrinted>2016-06-27T23:50:09Z</cp:lastPrinted>
  <dcterms:created xsi:type="dcterms:W3CDTF">2005-01-27T05:00:07Z</dcterms:created>
  <dcterms:modified xsi:type="dcterms:W3CDTF">2023-05-09T05:27:10Z</dcterms:modified>
</cp:coreProperties>
</file>